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EC9B4-D3F5-43C9-825D-03A5EC182191}" v="14" dt="2023-08-16T18:37:35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Kruszka" userId="601772da3bcf5096" providerId="LiveId" clId="{14DEC9B4-D3F5-43C9-825D-03A5EC182191}"/>
    <pc:docChg chg="undo custSel addSld modSld">
      <pc:chgData name="Andrew Kruszka" userId="601772da3bcf5096" providerId="LiveId" clId="{14DEC9B4-D3F5-43C9-825D-03A5EC182191}" dt="2023-08-16T18:37:35.311" v="468"/>
      <pc:docMkLst>
        <pc:docMk/>
      </pc:docMkLst>
      <pc:sldChg chg="modAnim">
        <pc:chgData name="Andrew Kruszka" userId="601772da3bcf5096" providerId="LiveId" clId="{14DEC9B4-D3F5-43C9-825D-03A5EC182191}" dt="2023-08-16T18:18:00.812" v="0"/>
        <pc:sldMkLst>
          <pc:docMk/>
          <pc:sldMk cId="197590516" sldId="272"/>
        </pc:sldMkLst>
      </pc:sldChg>
      <pc:sldChg chg="addSp modSp new mod setBg modAnim">
        <pc:chgData name="Andrew Kruszka" userId="601772da3bcf5096" providerId="LiveId" clId="{14DEC9B4-D3F5-43C9-825D-03A5EC182191}" dt="2023-08-16T18:36:47.598" v="455"/>
        <pc:sldMkLst>
          <pc:docMk/>
          <pc:sldMk cId="3670037297" sldId="280"/>
        </pc:sldMkLst>
        <pc:spChg chg="mod">
          <ac:chgData name="Andrew Kruszka" userId="601772da3bcf5096" providerId="LiveId" clId="{14DEC9B4-D3F5-43C9-825D-03A5EC182191}" dt="2023-08-16T18:34:23.519" v="402" actId="14100"/>
          <ac:spMkLst>
            <pc:docMk/>
            <pc:sldMk cId="3670037297" sldId="280"/>
            <ac:spMk id="2" creationId="{1051FD51-7B7C-925F-441C-F3B48948844A}"/>
          </ac:spMkLst>
        </pc:spChg>
        <pc:spChg chg="mod">
          <ac:chgData name="Andrew Kruszka" userId="601772da3bcf5096" providerId="LiveId" clId="{14DEC9B4-D3F5-43C9-825D-03A5EC182191}" dt="2023-08-16T18:34:03.649" v="392" actId="14100"/>
          <ac:spMkLst>
            <pc:docMk/>
            <pc:sldMk cId="3670037297" sldId="280"/>
            <ac:spMk id="3" creationId="{18C0E1A1-DBE3-EAD1-F0E5-AEC0C86187FC}"/>
          </ac:spMkLst>
        </pc:spChg>
        <pc:spChg chg="add">
          <ac:chgData name="Andrew Kruszka" userId="601772da3bcf5096" providerId="LiveId" clId="{14DEC9B4-D3F5-43C9-825D-03A5EC182191}" dt="2023-08-16T18:33:53.835" v="385" actId="26606"/>
          <ac:spMkLst>
            <pc:docMk/>
            <pc:sldMk cId="3670037297" sldId="280"/>
            <ac:spMk id="1031" creationId="{B1007713-5891-46A9-BACA-FAD760FE2353}"/>
          </ac:spMkLst>
        </pc:spChg>
        <pc:spChg chg="add">
          <ac:chgData name="Andrew Kruszka" userId="601772da3bcf5096" providerId="LiveId" clId="{14DEC9B4-D3F5-43C9-825D-03A5EC182191}" dt="2023-08-16T18:33:53.835" v="385" actId="26606"/>
          <ac:spMkLst>
            <pc:docMk/>
            <pc:sldMk cId="3670037297" sldId="280"/>
            <ac:spMk id="1033" creationId="{74BB6AA7-7EAD-4D3B-9335-B6E8BD7E6891}"/>
          </ac:spMkLst>
        </pc:spChg>
        <pc:picChg chg="add mod">
          <ac:chgData name="Andrew Kruszka" userId="601772da3bcf5096" providerId="LiveId" clId="{14DEC9B4-D3F5-43C9-825D-03A5EC182191}" dt="2023-08-16T18:33:53.835" v="385" actId="26606"/>
          <ac:picMkLst>
            <pc:docMk/>
            <pc:sldMk cId="3670037297" sldId="280"/>
            <ac:picMk id="1026" creationId="{961765DC-1461-5A4B-AE80-9E3011B65254}"/>
          </ac:picMkLst>
        </pc:picChg>
      </pc:sldChg>
      <pc:sldChg chg="addSp modSp new mod setBg modAnim">
        <pc:chgData name="Andrew Kruszka" userId="601772da3bcf5096" providerId="LiveId" clId="{14DEC9B4-D3F5-43C9-825D-03A5EC182191}" dt="2023-08-16T18:36:29.530" v="453" actId="14100"/>
        <pc:sldMkLst>
          <pc:docMk/>
          <pc:sldMk cId="85127553" sldId="281"/>
        </pc:sldMkLst>
        <pc:spChg chg="mod">
          <ac:chgData name="Andrew Kruszka" userId="601772da3bcf5096" providerId="LiveId" clId="{14DEC9B4-D3F5-43C9-825D-03A5EC182191}" dt="2023-08-16T18:36:29.530" v="453" actId="14100"/>
          <ac:spMkLst>
            <pc:docMk/>
            <pc:sldMk cId="85127553" sldId="281"/>
            <ac:spMk id="2" creationId="{EE28B44F-A100-F6CA-CD49-CAE3A9BE3610}"/>
          </ac:spMkLst>
        </pc:spChg>
        <pc:spChg chg="mod ord">
          <ac:chgData name="Andrew Kruszka" userId="601772da3bcf5096" providerId="LiveId" clId="{14DEC9B4-D3F5-43C9-825D-03A5EC182191}" dt="2023-08-16T18:36:05.158" v="446" actId="403"/>
          <ac:spMkLst>
            <pc:docMk/>
            <pc:sldMk cId="85127553" sldId="281"/>
            <ac:spMk id="3" creationId="{FE7AEA39-93EC-2694-E758-9F040A4D4BA1}"/>
          </ac:spMkLst>
        </pc:spChg>
        <pc:spChg chg="add">
          <ac:chgData name="Andrew Kruszka" userId="601772da3bcf5096" providerId="LiveId" clId="{14DEC9B4-D3F5-43C9-825D-03A5EC182191}" dt="2023-08-16T18:36:00.925" v="444" actId="26606"/>
          <ac:spMkLst>
            <pc:docMk/>
            <pc:sldMk cId="85127553" sldId="281"/>
            <ac:spMk id="2057" creationId="{F99FF037-F179-44F2-8110-A76AD8C7FB28}"/>
          </ac:spMkLst>
        </pc:spChg>
        <pc:spChg chg="add">
          <ac:chgData name="Andrew Kruszka" userId="601772da3bcf5096" providerId="LiveId" clId="{14DEC9B4-D3F5-43C9-825D-03A5EC182191}" dt="2023-08-16T18:36:00.925" v="444" actId="26606"/>
          <ac:spMkLst>
            <pc:docMk/>
            <pc:sldMk cId="85127553" sldId="281"/>
            <ac:spMk id="2059" creationId="{8D83E6CB-DF74-4884-A854-7F9B9A1B0316}"/>
          </ac:spMkLst>
        </pc:spChg>
        <pc:spChg chg="add">
          <ac:chgData name="Andrew Kruszka" userId="601772da3bcf5096" providerId="LiveId" clId="{14DEC9B4-D3F5-43C9-825D-03A5EC182191}" dt="2023-08-16T18:36:00.925" v="444" actId="26606"/>
          <ac:spMkLst>
            <pc:docMk/>
            <pc:sldMk cId="85127553" sldId="281"/>
            <ac:spMk id="2061" creationId="{6384A6A1-1D76-452D-B158-00B067BD188F}"/>
          </ac:spMkLst>
        </pc:spChg>
        <pc:picChg chg="add mod ord">
          <ac:chgData name="Andrew Kruszka" userId="601772da3bcf5096" providerId="LiveId" clId="{14DEC9B4-D3F5-43C9-825D-03A5EC182191}" dt="2023-08-16T18:36:00.925" v="444" actId="26606"/>
          <ac:picMkLst>
            <pc:docMk/>
            <pc:sldMk cId="85127553" sldId="281"/>
            <ac:picMk id="2050" creationId="{92B0A068-D328-8A91-6CD3-52E88E60C5DE}"/>
          </ac:picMkLst>
        </pc:picChg>
        <pc:picChg chg="add mod">
          <ac:chgData name="Andrew Kruszka" userId="601772da3bcf5096" providerId="LiveId" clId="{14DEC9B4-D3F5-43C9-825D-03A5EC182191}" dt="2023-08-16T18:36:00.925" v="444" actId="26606"/>
          <ac:picMkLst>
            <pc:docMk/>
            <pc:sldMk cId="85127553" sldId="281"/>
            <ac:picMk id="2052" creationId="{BEE29E91-6029-26D3-46BB-5FB6E69452CD}"/>
          </ac:picMkLst>
        </pc:picChg>
      </pc:sldChg>
      <pc:sldChg chg="addSp modSp new mod setBg modAnim">
        <pc:chgData name="Andrew Kruszka" userId="601772da3bcf5096" providerId="LiveId" clId="{14DEC9B4-D3F5-43C9-825D-03A5EC182191}" dt="2023-08-16T18:37:35.311" v="468"/>
        <pc:sldMkLst>
          <pc:docMk/>
          <pc:sldMk cId="1391738839" sldId="282"/>
        </pc:sldMkLst>
        <pc:spChg chg="mod">
          <ac:chgData name="Andrew Kruszka" userId="601772da3bcf5096" providerId="LiveId" clId="{14DEC9B4-D3F5-43C9-825D-03A5EC182191}" dt="2023-08-16T18:37:26.418" v="462" actId="403"/>
          <ac:spMkLst>
            <pc:docMk/>
            <pc:sldMk cId="1391738839" sldId="282"/>
            <ac:spMk id="2" creationId="{58504254-644E-157A-7490-14F172D37100}"/>
          </ac:spMkLst>
        </pc:spChg>
        <pc:spChg chg="mod">
          <ac:chgData name="Andrew Kruszka" userId="601772da3bcf5096" providerId="LiveId" clId="{14DEC9B4-D3F5-43C9-825D-03A5EC182191}" dt="2023-08-16T18:37:30.990" v="466" actId="403"/>
          <ac:spMkLst>
            <pc:docMk/>
            <pc:sldMk cId="1391738839" sldId="282"/>
            <ac:spMk id="3" creationId="{F9E0ED55-CE51-7237-2D7C-37DAEE990229}"/>
          </ac:spMkLst>
        </pc:spChg>
        <pc:spChg chg="add">
          <ac:chgData name="Andrew Kruszka" userId="601772da3bcf5096" providerId="LiveId" clId="{14DEC9B4-D3F5-43C9-825D-03A5EC182191}" dt="2023-08-16T18:37:22.241" v="459" actId="26606"/>
          <ac:spMkLst>
            <pc:docMk/>
            <pc:sldMk cId="1391738839" sldId="282"/>
            <ac:spMk id="3079" creationId="{4DE0D6BE-330A-422D-9BD9-1E18F73C6E1E}"/>
          </ac:spMkLst>
        </pc:spChg>
        <pc:picChg chg="add mod ord">
          <ac:chgData name="Andrew Kruszka" userId="601772da3bcf5096" providerId="LiveId" clId="{14DEC9B4-D3F5-43C9-825D-03A5EC182191}" dt="2023-08-16T18:37:22.241" v="459" actId="26606"/>
          <ac:picMkLst>
            <pc:docMk/>
            <pc:sldMk cId="1391738839" sldId="282"/>
            <ac:picMk id="3074" creationId="{5D15EF2B-5DB5-4028-93D2-30916A59F6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4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10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2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3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4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1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9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2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8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1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7CFA-DDB1-4DCC-AAE0-A728E61C936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50A5B-665A-4AC0-BC97-7C3FBE56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6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History | Acellus Learning System">
            <a:extLst>
              <a:ext uri="{FF2B5EF4-FFF2-40B4-BE49-F238E27FC236}">
                <a16:creationId xmlns:a16="http://schemas.microsoft.com/office/drawing/2014/main" id="{740177DD-C696-27D3-3880-66649E5BF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20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1030">
            <a:extLst>
              <a:ext uri="{FF2B5EF4-FFF2-40B4-BE49-F238E27FC236}">
                <a16:creationId xmlns:a16="http://schemas.microsoft.com/office/drawing/2014/main" id="{FC23C8D4-BD3D-4473-B3D0-89011586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3501E-3D12-46A0-F67B-E31FEC747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Global 9—Global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947B5-9FA9-0574-1674-A20D1978A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>
            <a:normAutofit/>
          </a:bodyPr>
          <a:lstStyle/>
          <a:p>
            <a:r>
              <a:rPr lang="en-US" sz="4000" dirty="0"/>
              <a:t>What you NEED to remember over the SUMMER!!!</a:t>
            </a:r>
          </a:p>
        </p:txBody>
      </p:sp>
    </p:spTree>
    <p:extLst>
      <p:ext uri="{BB962C8B-B14F-4D97-AF65-F5344CB8AC3E}">
        <p14:creationId xmlns:p14="http://schemas.microsoft.com/office/powerpoint/2010/main" val="109719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uestionnaire with text on it&#10;&#10;Description automatically generated">
            <a:extLst>
              <a:ext uri="{FF2B5EF4-FFF2-40B4-BE49-F238E27FC236}">
                <a16:creationId xmlns:a16="http://schemas.microsoft.com/office/drawing/2014/main" id="{2DE727D8-3391-96D3-82BD-F9BF9C5D6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8" y="643466"/>
            <a:ext cx="10129213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36144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naire&#10;&#10;Description automatically generated">
            <a:extLst>
              <a:ext uri="{FF2B5EF4-FFF2-40B4-BE49-F238E27FC236}">
                <a16:creationId xmlns:a16="http://schemas.microsoft.com/office/drawing/2014/main" id="{6F894EA9-B48A-007C-C7B3-DF66B2950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60" y="643466"/>
            <a:ext cx="8985590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6328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97E5-3985-E9AF-C7F0-3075AA7C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/>
              <a:t>Global 10 Regents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56A57-C59A-910D-5492-F169CB26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>
            <a:normAutofit/>
          </a:bodyPr>
          <a:lstStyle/>
          <a:p>
            <a:r>
              <a:rPr lang="en-US" sz="4000" dirty="0"/>
              <a:t>28 Stimulus-Based Multiple Choice</a:t>
            </a:r>
          </a:p>
          <a:p>
            <a:r>
              <a:rPr lang="en-US" sz="4000" dirty="0"/>
              <a:t>2 CRQ’s</a:t>
            </a:r>
          </a:p>
          <a:p>
            <a:r>
              <a:rPr lang="en-US" sz="4000" dirty="0"/>
              <a:t>1 Enduring Issue Essay </a:t>
            </a:r>
          </a:p>
        </p:txBody>
      </p:sp>
      <p:pic>
        <p:nvPicPr>
          <p:cNvPr id="6146" name="Picture 2" descr="glhg2-82019-examw.pdf - REGENTS EXAM IN GLOBAL HISTORY AND GEOGRAPHY II  GRADE 10 The University of the State of New York REGENTS HIGH SCHOOL |  Course Hero">
            <a:extLst>
              <a:ext uri="{FF2B5EF4-FFF2-40B4-BE49-F238E27FC236}">
                <a16:creationId xmlns:a16="http://schemas.microsoft.com/office/drawing/2014/main" id="{98ED83F5-3D13-AC27-D377-1281D960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1094" y="2210935"/>
            <a:ext cx="2687061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F167-7838-CE9B-EFCC-8A8A57EB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81" y="1122363"/>
            <a:ext cx="58963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Content to remember!!!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8537-5C9C-BA65-09F3-3E0723EA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781" y="3602038"/>
            <a:ext cx="589639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/>
              <a:t>I will be testing you in the FIRST WEEK!!!</a:t>
            </a:r>
          </a:p>
        </p:txBody>
      </p:sp>
      <p:pic>
        <p:nvPicPr>
          <p:cNvPr id="7170" name="Picture 2" descr="Remember Images – Browse 1,505,806 Stock Photos, Vectors, and Video | Adobe  Stock">
            <a:extLst>
              <a:ext uri="{FF2B5EF4-FFF2-40B4-BE49-F238E27FC236}">
                <a16:creationId xmlns:a16="http://schemas.microsoft.com/office/drawing/2014/main" id="{B66C8E1F-3E5D-9441-1F23-20640EB8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736" y="2016126"/>
            <a:ext cx="3402767" cy="2347909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2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8E2-0BEC-6C1A-C906-82C6B442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1498" cy="1267810"/>
          </a:xfrm>
        </p:spPr>
        <p:txBody>
          <a:bodyPr anchor="b">
            <a:normAutofit/>
          </a:bodyPr>
          <a:lstStyle/>
          <a:p>
            <a:r>
              <a:rPr lang="en-US" sz="4000" dirty="0"/>
              <a:t>Absolute Monarchs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E473D-FBDE-DBF1-2DA9-7F3134BF4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2" y="2096063"/>
            <a:ext cx="4442690" cy="4028512"/>
          </a:xfrm>
        </p:spPr>
        <p:txBody>
          <a:bodyPr>
            <a:normAutofit/>
          </a:bodyPr>
          <a:lstStyle/>
          <a:p>
            <a:r>
              <a:rPr lang="en-US" sz="2800" dirty="0"/>
              <a:t>Kings/Queens rule Europe with complete authority—Consolidate power (gain &amp; maintain)</a:t>
            </a:r>
          </a:p>
          <a:p>
            <a:r>
              <a:rPr lang="en-US" sz="2800" dirty="0"/>
              <a:t>Divine Right—Monarchs get power from GOD</a:t>
            </a:r>
          </a:p>
        </p:txBody>
      </p:sp>
      <p:sp>
        <p:nvSpPr>
          <p:cNvPr id="9223" name="Rectangle 9222">
            <a:extLst>
              <a:ext uri="{FF2B5EF4-FFF2-40B4-BE49-F238E27FC236}">
                <a16:creationId xmlns:a16="http://schemas.microsoft.com/office/drawing/2014/main" id="{B1007713-5891-46A9-BACA-FAD760FE2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8793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74BB6AA7-7EAD-4D3B-9335-B6E8BD7E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972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bsolute Monarchies by Casey Nagy">
            <a:extLst>
              <a:ext uri="{FF2B5EF4-FFF2-40B4-BE49-F238E27FC236}">
                <a16:creationId xmlns:a16="http://schemas.microsoft.com/office/drawing/2014/main" id="{76A0E854-3BF0-0641-A46A-3143E38F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931" y="1233460"/>
            <a:ext cx="5895257" cy="44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824C404-FDA8-4DDB-9D85-52D60D775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F5A44-F5A0-6B22-9740-C17418FE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7" y="4615542"/>
            <a:ext cx="4221622" cy="1530221"/>
          </a:xfrm>
        </p:spPr>
        <p:txBody>
          <a:bodyPr>
            <a:normAutofit/>
          </a:bodyPr>
          <a:lstStyle/>
          <a:p>
            <a:r>
              <a:rPr lang="en-US" sz="4400" dirty="0"/>
              <a:t>Absolute Monarchs</a:t>
            </a:r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10576BAB-9A66-46C6-8A15-DD1B73CD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7" cy="4212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Louis XIV - Wikipedia">
            <a:extLst>
              <a:ext uri="{FF2B5EF4-FFF2-40B4-BE49-F238E27FC236}">
                <a16:creationId xmlns:a16="http://schemas.microsoft.com/office/drawing/2014/main" id="{88C90DD2-8E81-5753-A824-CEC82378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443" y="497632"/>
            <a:ext cx="2395870" cy="33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65CD85AE-D994-4B11-BE24-C38EB7B9E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154913"/>
            <a:ext cx="0" cy="2083837"/>
          </a:xfrm>
          <a:prstGeom prst="line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BBC Arts - BBC Arts - Royal revenge: Why the 'real' Versailles outraged the  Sun King">
            <a:extLst>
              <a:ext uri="{FF2B5EF4-FFF2-40B4-BE49-F238E27FC236}">
                <a16:creationId xmlns:a16="http://schemas.microsoft.com/office/drawing/2014/main" id="{9902C1D6-428C-7838-A63F-D48F09FA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667534"/>
            <a:ext cx="5437499" cy="30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35521-D8A5-9076-7E74-A2E005B66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0" y="4212694"/>
            <a:ext cx="6807199" cy="2645306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2 you NEED to REMEMBER!!!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Louis XIV—France, Sun King, SPENT MONEY!!! PALACE OF VERSAILLES—housed nobles—POWER &amp; WEALTH!!!</a:t>
            </a:r>
          </a:p>
        </p:txBody>
      </p:sp>
    </p:spTree>
    <p:extLst>
      <p:ext uri="{BB962C8B-B14F-4D97-AF65-F5344CB8AC3E}">
        <p14:creationId xmlns:p14="http://schemas.microsoft.com/office/powerpoint/2010/main" val="13695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2824C404-FDA8-4DDB-9D85-52D60D775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B534-0E17-7F9D-3C2A-AB2619E0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4615542"/>
            <a:ext cx="5021337" cy="1530221"/>
          </a:xfrm>
        </p:spPr>
        <p:txBody>
          <a:bodyPr>
            <a:normAutofit/>
          </a:bodyPr>
          <a:lstStyle/>
          <a:p>
            <a:r>
              <a:rPr lang="en-US" sz="4800" dirty="0"/>
              <a:t>Absolute Monarchs</a:t>
            </a: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10576BAB-9A66-46C6-8A15-DD1B73CD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7" cy="4212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Peter the Great - Wikipedia">
            <a:extLst>
              <a:ext uri="{FF2B5EF4-FFF2-40B4-BE49-F238E27FC236}">
                <a16:creationId xmlns:a16="http://schemas.microsoft.com/office/drawing/2014/main" id="{012492BF-1692-83E3-2862-AC701DFF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995" y="497632"/>
            <a:ext cx="2616766" cy="33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7" name="Straight Connector 11276">
            <a:extLst>
              <a:ext uri="{FF2B5EF4-FFF2-40B4-BE49-F238E27FC236}">
                <a16:creationId xmlns:a16="http://schemas.microsoft.com/office/drawing/2014/main" id="{65CD85AE-D994-4B11-BE24-C38EB7B9E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154913"/>
            <a:ext cx="0" cy="2083837"/>
          </a:xfrm>
          <a:prstGeom prst="line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Peter the Great's St. Petersburg">
            <a:extLst>
              <a:ext uri="{FF2B5EF4-FFF2-40B4-BE49-F238E27FC236}">
                <a16:creationId xmlns:a16="http://schemas.microsoft.com/office/drawing/2014/main" id="{F645855E-E41D-10E3-4FCF-79A6833E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046" y="497655"/>
            <a:ext cx="4531136" cy="3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1247-603C-96A3-4428-7C2143AC8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5" y="4615542"/>
            <a:ext cx="5824299" cy="194227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Peter the Great—Russia, St. Petersburg—POWER &amp; WEALTH</a:t>
            </a:r>
          </a:p>
        </p:txBody>
      </p:sp>
    </p:spTree>
    <p:extLst>
      <p:ext uri="{BB962C8B-B14F-4D97-AF65-F5344CB8AC3E}">
        <p14:creationId xmlns:p14="http://schemas.microsoft.com/office/powerpoint/2010/main" val="286971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D250AD41-A0EA-4974-AF3F-9CB956969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C0630-E36B-8BE4-3551-9450CCDB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12" y="4551037"/>
            <a:ext cx="10599576" cy="1168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How are Palace of Versailles &amp; St. Petersburg similar??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C8CD-AB6E-4742-8F21-301EA2DF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69" y="5719677"/>
            <a:ext cx="9001462" cy="98592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dirty="0"/>
              <a:t>Both represent POWER &amp; WEALTH!!!</a:t>
            </a:r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449F20D7-4DA5-403A-A81A-2808DFB07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7" cy="4212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Peter the Great's St. Petersburg">
            <a:extLst>
              <a:ext uri="{FF2B5EF4-FFF2-40B4-BE49-F238E27FC236}">
                <a16:creationId xmlns:a16="http://schemas.microsoft.com/office/drawing/2014/main" id="{25B5C499-2160-DC19-6C36-7A94464F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779" y="497632"/>
            <a:ext cx="4531197" cy="33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DBC19C68-7D81-44DA-A360-9D3D37ED1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154913"/>
            <a:ext cx="0" cy="20838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Palace of Versailles | History &amp; Facts | Britannica">
            <a:extLst>
              <a:ext uri="{FF2B5EF4-FFF2-40B4-BE49-F238E27FC236}">
                <a16:creationId xmlns:a16="http://schemas.microsoft.com/office/drawing/2014/main" id="{CD507FC2-DC7B-057D-834F-6B454192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0033" y="491319"/>
            <a:ext cx="5091164" cy="3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96D9-086F-B850-0725-6D234891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643467"/>
            <a:ext cx="4260326" cy="1267810"/>
          </a:xfrm>
        </p:spPr>
        <p:txBody>
          <a:bodyPr anchor="b">
            <a:noAutofit/>
          </a:bodyPr>
          <a:lstStyle/>
          <a:p>
            <a:r>
              <a:rPr lang="en-US" sz="4400" dirty="0"/>
              <a:t>European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09A8-1856-1FF7-78D3-825E5D39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2096063"/>
            <a:ext cx="4486275" cy="4028512"/>
          </a:xfrm>
        </p:spPr>
        <p:txBody>
          <a:bodyPr>
            <a:normAutofit/>
          </a:bodyPr>
          <a:lstStyle/>
          <a:p>
            <a:r>
              <a:rPr lang="en-US" sz="2800" dirty="0"/>
              <a:t>Europeans have trading posts empires, usually don’t go inland</a:t>
            </a:r>
          </a:p>
          <a:p>
            <a:r>
              <a:rPr lang="en-US" sz="2800" dirty="0"/>
              <a:t>REMEMBER PORTUEGUESE???</a:t>
            </a:r>
          </a:p>
        </p:txBody>
      </p:sp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B1007713-5891-46A9-BACA-FAD760FE2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8793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74BB6AA7-7EAD-4D3B-9335-B6E8BD7E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972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4.4.E: State Building and Expansion 1450 to 1750 – Thothios">
            <a:extLst>
              <a:ext uri="{FF2B5EF4-FFF2-40B4-BE49-F238E27FC236}">
                <a16:creationId xmlns:a16="http://schemas.microsoft.com/office/drawing/2014/main" id="{34F0B59E-4840-7D45-664C-6F56EB03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931" y="1786140"/>
            <a:ext cx="5895257" cy="33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C47F-C996-04E9-3216-A4189665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62437"/>
            <a:ext cx="10353761" cy="141871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is a valid conclusion based on the information shown on this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CEB4-9400-AFB3-674D-7BF2C47C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581151"/>
            <a:ext cx="5507622" cy="5076823"/>
          </a:xfrm>
        </p:spPr>
        <p:txBody>
          <a:bodyPr>
            <a:normAutofit/>
          </a:bodyPr>
          <a:lstStyle/>
          <a:p>
            <a:r>
              <a:rPr lang="en-US" sz="2400" dirty="0"/>
              <a:t>A. Russia had the largest number of trading stations in Asia</a:t>
            </a:r>
          </a:p>
          <a:p>
            <a:r>
              <a:rPr lang="en-US" sz="2400" dirty="0"/>
              <a:t>B. Most European trading stations and empires were located along the coast</a:t>
            </a:r>
          </a:p>
          <a:p>
            <a:r>
              <a:rPr lang="en-US" sz="2400" dirty="0"/>
              <a:t>C. France controlled more ports in India than Britain did</a:t>
            </a:r>
          </a:p>
          <a:p>
            <a:r>
              <a:rPr lang="en-US" sz="2400" dirty="0"/>
              <a:t>D. Each European power represented had possessions in the East Indies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FEBCC941-5559-B243-693A-C461C645C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98" y="1811487"/>
            <a:ext cx="6322428" cy="4884077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17582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97E5-3985-E9AF-C7F0-3075AA7C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/>
              <a:t>Global 10 Regents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56A57-C59A-910D-5492-F169CB26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>
            <a:normAutofit/>
          </a:bodyPr>
          <a:lstStyle/>
          <a:p>
            <a:r>
              <a:rPr lang="en-US" sz="4000" dirty="0"/>
              <a:t>28 Stimulus-Based Multiple Choice</a:t>
            </a:r>
          </a:p>
          <a:p>
            <a:r>
              <a:rPr lang="en-US" sz="4000" dirty="0"/>
              <a:t>2 CRQ’s</a:t>
            </a:r>
          </a:p>
          <a:p>
            <a:r>
              <a:rPr lang="en-US" sz="4000" dirty="0"/>
              <a:t>1 Enduring Issue Essay </a:t>
            </a:r>
          </a:p>
        </p:txBody>
      </p:sp>
      <p:pic>
        <p:nvPicPr>
          <p:cNvPr id="6146" name="Picture 2" descr="glhg2-82019-examw.pdf - REGENTS EXAM IN GLOBAL HISTORY AND GEOGRAPHY II  GRADE 10 The University of the State of New York REGENTS HIGH SCHOOL |  Course Hero">
            <a:extLst>
              <a:ext uri="{FF2B5EF4-FFF2-40B4-BE49-F238E27FC236}">
                <a16:creationId xmlns:a16="http://schemas.microsoft.com/office/drawing/2014/main" id="{98ED83F5-3D13-AC27-D377-1281D960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1094" y="2210935"/>
            <a:ext cx="2687061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536C-6FB3-0F8A-A277-8C103208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62436"/>
            <a:ext cx="10353761" cy="1152015"/>
          </a:xfrm>
        </p:spPr>
        <p:txBody>
          <a:bodyPr>
            <a:normAutofit/>
          </a:bodyPr>
          <a:lstStyle/>
          <a:p>
            <a:r>
              <a:rPr lang="en-US" sz="5400" dirty="0"/>
              <a:t>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AE793-7711-72CD-760B-E6A7A5370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7" y="2096064"/>
            <a:ext cx="4609523" cy="3695136"/>
          </a:xfrm>
        </p:spPr>
        <p:txBody>
          <a:bodyPr>
            <a:normAutofit/>
          </a:bodyPr>
          <a:lstStyle/>
          <a:p>
            <a:r>
              <a:rPr lang="en-US" sz="3200" dirty="0"/>
              <a:t>B. Most European trading stations and empires were located along the coast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604E8338-020F-3DE7-94A8-22E55CDEB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346251"/>
            <a:ext cx="6924676" cy="5349314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1893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AB76F39C-DC92-43A2-AFAC-DF33A3F0E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44F7D-204D-7290-7B0E-1C2C4917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4223657"/>
            <a:ext cx="5021337" cy="1922107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Japan</a:t>
            </a:r>
          </a:p>
        </p:txBody>
      </p:sp>
      <p:pic>
        <p:nvPicPr>
          <p:cNvPr id="14338" name="Picture 2" descr="Japanese castle - Wikipedia">
            <a:extLst>
              <a:ext uri="{FF2B5EF4-FFF2-40B4-BE49-F238E27FC236}">
                <a16:creationId xmlns:a16="http://schemas.microsoft.com/office/drawing/2014/main" id="{A1001277-9AAB-597B-7C5D-4836477B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781" y="497632"/>
            <a:ext cx="4531197" cy="33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7" name="Straight Connector 14346">
            <a:extLst>
              <a:ext uri="{FF2B5EF4-FFF2-40B4-BE49-F238E27FC236}">
                <a16:creationId xmlns:a16="http://schemas.microsoft.com/office/drawing/2014/main" id="{966758FC-A415-4D42-862A-2C0765FF8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154913"/>
            <a:ext cx="0" cy="2083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2.Year 8 History: The Feudal System in Japan - YouTube">
            <a:extLst>
              <a:ext uri="{FF2B5EF4-FFF2-40B4-BE49-F238E27FC236}">
                <a16:creationId xmlns:a16="http://schemas.microsoft.com/office/drawing/2014/main" id="{C7372536-C62C-5BDD-43F7-76366580B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667534"/>
            <a:ext cx="5437499" cy="30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86976-4DAA-9636-680D-8D182F4A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5" y="3971925"/>
            <a:ext cx="7169987" cy="280987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Tokugawa Shogunate—Unites &amp; Isolates JAPAN!!!</a:t>
            </a:r>
          </a:p>
          <a:p>
            <a:r>
              <a:rPr lang="en-US" sz="3200" dirty="0"/>
              <a:t>Edo Castle—houses Daimyo (nobles)—CONTROL THEM!!!</a:t>
            </a:r>
          </a:p>
        </p:txBody>
      </p:sp>
    </p:spTree>
    <p:extLst>
      <p:ext uri="{BB962C8B-B14F-4D97-AF65-F5344CB8AC3E}">
        <p14:creationId xmlns:p14="http://schemas.microsoft.com/office/powerpoint/2010/main" val="35889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EA4ACDA2-2D5F-4571-9BA5-F538A7A49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9EA18-54A0-8942-E31D-AAE14530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267200"/>
            <a:ext cx="12118108" cy="1452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What is the similarity between the edo castle in Japan &amp; Palace of Versailles in Japan?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42C1-C51D-B114-A911-91922F66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69" y="5797497"/>
            <a:ext cx="9001462" cy="79726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dirty="0"/>
              <a:t>Both house nobles to control them!!!</a:t>
            </a:r>
          </a:p>
        </p:txBody>
      </p:sp>
      <p:pic>
        <p:nvPicPr>
          <p:cNvPr id="15364" name="Picture 4" descr="Know before you go: Palace of Versailles | The Paris Pass®">
            <a:extLst>
              <a:ext uri="{FF2B5EF4-FFF2-40B4-BE49-F238E27FC236}">
                <a16:creationId xmlns:a16="http://schemas.microsoft.com/office/drawing/2014/main" id="{58549230-384C-D0BC-FD04-1154E9F62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512" b="-3"/>
          <a:stretch/>
        </p:blipFill>
        <p:spPr bwMode="auto">
          <a:xfrm>
            <a:off x="-4740" y="10"/>
            <a:ext cx="6100738" cy="41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Japanese castle - Wikipedia">
            <a:extLst>
              <a:ext uri="{FF2B5EF4-FFF2-40B4-BE49-F238E27FC236}">
                <a16:creationId xmlns:a16="http://schemas.microsoft.com/office/drawing/2014/main" id="{E26DA49A-6A49-D39E-0EE7-DA2C18ACF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/>
          <a:stretch/>
        </p:blipFill>
        <p:spPr bwMode="auto">
          <a:xfrm>
            <a:off x="6095998" y="10"/>
            <a:ext cx="6096002" cy="41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F946802B-BA15-4B51-BEC8-84E4B10C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24" y="4189377"/>
            <a:ext cx="12188952" cy="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EDD78C92-C5B4-4C0E-AFB5-D8A40D4DD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A2422-7095-B8AC-42AB-4309B7A9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sz="6000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E445-F028-F1E0-5DC5-8B4405A6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r>
              <a:rPr lang="en-US" sz="2800" dirty="0"/>
              <a:t>Isolated!!! Europeans want CHINA because of trade</a:t>
            </a:r>
          </a:p>
          <a:p>
            <a:r>
              <a:rPr lang="en-US" sz="2800" dirty="0"/>
              <a:t>Britain shows up forces them to trade—OPIUM!</a:t>
            </a:r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3B94086C-D1A0-4B3D-9778-995E6FF52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7257" y="2210935"/>
            <a:ext cx="4833257" cy="349318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What Is a Sphere of Influence?">
            <a:extLst>
              <a:ext uri="{FF2B5EF4-FFF2-40B4-BE49-F238E27FC236}">
                <a16:creationId xmlns:a16="http://schemas.microsoft.com/office/drawing/2014/main" id="{0D10E3C0-D108-EF69-7098-D6FFE1069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r="7088" b="-4"/>
          <a:stretch/>
        </p:blipFill>
        <p:spPr bwMode="auto">
          <a:xfrm>
            <a:off x="6545312" y="2348859"/>
            <a:ext cx="2148139" cy="32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pium - Alcohol and Drug Foundation">
            <a:extLst>
              <a:ext uri="{FF2B5EF4-FFF2-40B4-BE49-F238E27FC236}">
                <a16:creationId xmlns:a16="http://schemas.microsoft.com/office/drawing/2014/main" id="{E524A9A6-806D-A1F4-986E-BE259041D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19560" b="-4"/>
          <a:stretch/>
        </p:blipFill>
        <p:spPr bwMode="auto">
          <a:xfrm>
            <a:off x="8854318" y="2348860"/>
            <a:ext cx="2119008" cy="32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5C821777-3A3B-437E-B5C1-FBC7B0F48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52DE8-8293-4F5B-A552-4D53F1A1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75" y="628651"/>
            <a:ext cx="4324350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Ottoman &amp; Mughal empires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0594-6D6C-A7A0-9FAC-1E249637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575" y="4286250"/>
            <a:ext cx="3709824" cy="18097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Remember these folks???</a:t>
            </a:r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A31AD40C-CE73-4162-8681-421B8AF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as the Ottoman Empire ever met the Mughal Empire? - Quora">
            <a:extLst>
              <a:ext uri="{FF2B5EF4-FFF2-40B4-BE49-F238E27FC236}">
                <a16:creationId xmlns:a16="http://schemas.microsoft.com/office/drawing/2014/main" id="{BCD6C4B1-D0F8-E1D0-1E1B-7E6BA15D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490" y="1451183"/>
            <a:ext cx="5926045" cy="39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707A3B9D-B1BA-4989-A535-1A6D8D40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FD51-7B7C-925F-441C-F3B48948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4693614" cy="1682677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Ottoman &amp; Mughal Empires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E1A1-DBE3-EAD1-F0E5-AEC0C861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96063"/>
            <a:ext cx="3857004" cy="4028512"/>
          </a:xfrm>
        </p:spPr>
        <p:txBody>
          <a:bodyPr>
            <a:normAutofit/>
          </a:bodyPr>
          <a:lstStyle/>
          <a:p>
            <a:r>
              <a:rPr lang="en-US" sz="3200" dirty="0"/>
              <a:t>Ottoman—Turkey</a:t>
            </a:r>
          </a:p>
          <a:p>
            <a:r>
              <a:rPr lang="en-US" sz="3200" dirty="0"/>
              <a:t>Mughal—India 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1007713-5891-46A9-BACA-FAD760FE2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8793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BB6AA7-7EAD-4D3B-9335-B6E8BD7E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972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 what ways were the Mughal, Ottoman, and Safavid Empires similar? - Quora">
            <a:extLst>
              <a:ext uri="{FF2B5EF4-FFF2-40B4-BE49-F238E27FC236}">
                <a16:creationId xmlns:a16="http://schemas.microsoft.com/office/drawing/2014/main" id="{961765DC-1461-5A4B-AE80-9E3011B6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931" y="1233460"/>
            <a:ext cx="5895257" cy="44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99FF037-F179-44F2-8110-A76AD8C7F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8B44F-A100-F6CA-CD49-CAE3A9BE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251928"/>
            <a:ext cx="6340084" cy="1950096"/>
          </a:xfrm>
        </p:spPr>
        <p:txBody>
          <a:bodyPr>
            <a:normAutofit/>
          </a:bodyPr>
          <a:lstStyle/>
          <a:p>
            <a:r>
              <a:rPr lang="en-US" sz="4000" dirty="0"/>
              <a:t>Ottoman &amp; Mughal Empires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D83E6CB-DF74-4884-A854-7F9B9A1B0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6384A6A1-1D76-452D-B158-00B067BD1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Ottoman Empire Society and Structure">
            <a:extLst>
              <a:ext uri="{FF2B5EF4-FFF2-40B4-BE49-F238E27FC236}">
                <a16:creationId xmlns:a16="http://schemas.microsoft.com/office/drawing/2014/main" id="{BEE29E91-6029-26D3-46BB-5FB6E6945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r="10887" b="-5"/>
          <a:stretch/>
        </p:blipFill>
        <p:spPr bwMode="auto">
          <a:xfrm>
            <a:off x="1141857" y="1114868"/>
            <a:ext cx="2964561" cy="22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was the Ottoman Devishirme system? - Islamiqate Ottomans,khilafah  (caliphate),islamic history,countries,country: turkey,ottoman caliphate, devshirme">
            <a:extLst>
              <a:ext uri="{FF2B5EF4-FFF2-40B4-BE49-F238E27FC236}">
                <a16:creationId xmlns:a16="http://schemas.microsoft.com/office/drawing/2014/main" id="{92B0A068-D328-8A91-6CD3-52E88E60C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r="1" b="1"/>
          <a:stretch/>
        </p:blipFill>
        <p:spPr bwMode="auto">
          <a:xfrm>
            <a:off x="1141856" y="3509433"/>
            <a:ext cx="2964561" cy="22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AEA39-93EC-2694-E758-9F040A4D4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3"/>
            <a:ext cx="6340085" cy="3957131"/>
          </a:xfrm>
        </p:spPr>
        <p:txBody>
          <a:bodyPr>
            <a:normAutofit/>
          </a:bodyPr>
          <a:lstStyle/>
          <a:p>
            <a:r>
              <a:rPr lang="en-US" sz="2800" dirty="0"/>
              <a:t>Ottoman—Devshirme (Christian boys trained to run gov’t)</a:t>
            </a:r>
          </a:p>
          <a:p>
            <a:r>
              <a:rPr lang="en-US" sz="2800" dirty="0"/>
              <a:t>Devshirme (Christian warriors)</a:t>
            </a:r>
          </a:p>
          <a:p>
            <a:r>
              <a:rPr lang="en-US" sz="2800" dirty="0"/>
              <a:t>Millets (allowed other religions to have communities but loyalty to Ottomans)</a:t>
            </a:r>
          </a:p>
        </p:txBody>
      </p:sp>
    </p:spTree>
    <p:extLst>
      <p:ext uri="{BB962C8B-B14F-4D97-AF65-F5344CB8AC3E}">
        <p14:creationId xmlns:p14="http://schemas.microsoft.com/office/powerpoint/2010/main" val="851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Mughal Empire: Tolerance, Taxes, Addiction, Art, and Other Acts of  Genghis Khan's Relatives in India | Ancient Origins">
            <a:extLst>
              <a:ext uri="{FF2B5EF4-FFF2-40B4-BE49-F238E27FC236}">
                <a16:creationId xmlns:a16="http://schemas.microsoft.com/office/drawing/2014/main" id="{5D15EF2B-5DB5-4028-93D2-30916A59F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r="4291" b="-1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04254-644E-157A-7490-14F172D3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/>
              <a:t>Ottoman &amp; Mughal empires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ED55-CE51-7237-2D7C-37DAEE99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en-US" sz="3600" dirty="0"/>
              <a:t>Mughals—Religious toleration </a:t>
            </a:r>
          </a:p>
          <a:p>
            <a:r>
              <a:rPr lang="en-US" sz="3600" dirty="0"/>
              <a:t>Both had period of success &amp; decline b/c of bad leaders &amp; lack of modernization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41B2-7DDD-0C5C-BF8B-760F283D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05011"/>
            <a:ext cx="4589328" cy="1889135"/>
          </a:xfrm>
        </p:spPr>
        <p:txBody>
          <a:bodyPr anchor="b">
            <a:normAutofit fontScale="90000"/>
          </a:bodyPr>
          <a:lstStyle/>
          <a:p>
            <a:r>
              <a:rPr lang="en-US" sz="4800"/>
              <a:t>Global 10 Regents Exam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C929-BB7D-6B48-2CE5-042C53034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2965592"/>
            <a:ext cx="5156834" cy="3549508"/>
          </a:xfrm>
        </p:spPr>
        <p:txBody>
          <a:bodyPr>
            <a:normAutofit/>
          </a:bodyPr>
          <a:lstStyle/>
          <a:p>
            <a:r>
              <a:rPr lang="en-US" sz="2800" dirty="0"/>
              <a:t>Know your enduring issues &amp; how to write an essay</a:t>
            </a:r>
          </a:p>
          <a:p>
            <a:r>
              <a:rPr lang="en-US" sz="2800" dirty="0"/>
              <a:t>Conflict, Power, Human Rights Violations, Scarcity, Technology </a:t>
            </a:r>
          </a:p>
        </p:txBody>
      </p:sp>
      <p:pic>
        <p:nvPicPr>
          <p:cNvPr id="2050" name="Picture 2" descr="Mr. Jeffrey Melo / Enduring Issues">
            <a:extLst>
              <a:ext uri="{FF2B5EF4-FFF2-40B4-BE49-F238E27FC236}">
                <a16:creationId xmlns:a16="http://schemas.microsoft.com/office/drawing/2014/main" id="{8895358E-2B46-2ECB-F03C-DBA38D3A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807" y="1442344"/>
            <a:ext cx="5468347" cy="39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94E213D-3FA7-4D59-80B5-015897DC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85A7F-013D-C6F3-5FCA-3B692351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609600"/>
            <a:ext cx="4832465" cy="132632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Global 10 Regents Exam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D63BE23-20C0-4F37-860E-0892A4DE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lhg2-82019-examw.pdf - REGENTS EXAM IN GLOBAL HISTORY AND GEOGRAPHY II  GRADE 10 The University of the State of New York REGENTS HIGH SCHOOL |  Course Hero">
            <a:extLst>
              <a:ext uri="{FF2B5EF4-FFF2-40B4-BE49-F238E27FC236}">
                <a16:creationId xmlns:a16="http://schemas.microsoft.com/office/drawing/2014/main" id="{E3D4979F-8FAD-C6E7-9D3A-9D9E3E97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985" y="1114868"/>
            <a:ext cx="3560203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49AB149-D0D3-42EA-8B4C-F39E213A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B8406-15AB-C9B5-BDD5-4D0D0CCC2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91" y="2096064"/>
            <a:ext cx="4832465" cy="39621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CRQ’s—Document 1—Historical/Geographical circumstances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TELL THE STORY OF THE DOCUMENT!!!</a:t>
            </a:r>
          </a:p>
        </p:txBody>
      </p:sp>
    </p:spTree>
    <p:extLst>
      <p:ext uri="{BB962C8B-B14F-4D97-AF65-F5344CB8AC3E}">
        <p14:creationId xmlns:p14="http://schemas.microsoft.com/office/powerpoint/2010/main" val="359421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462A199A-4122-993A-A9A5-F3261E8D2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59" y="643466"/>
            <a:ext cx="5431791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37449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7E48-71C0-11C1-A746-A0963641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Autofit/>
          </a:bodyPr>
          <a:lstStyle/>
          <a:p>
            <a:r>
              <a:rPr lang="en-US" sz="5400" dirty="0"/>
              <a:t>Global 10 Regents Exam</a:t>
            </a:r>
          </a:p>
        </p:txBody>
      </p:sp>
      <p:pic>
        <p:nvPicPr>
          <p:cNvPr id="4098" name="Picture 2" descr="glhg2-82019-examw.pdf - REGENTS EXAM IN GLOBAL HISTORY AND GEOGRAPHY II  GRADE 10 The University of the State of New York REGENTS HIGH SCHOOL |  Course Hero">
            <a:extLst>
              <a:ext uri="{FF2B5EF4-FFF2-40B4-BE49-F238E27FC236}">
                <a16:creationId xmlns:a16="http://schemas.microsoft.com/office/drawing/2014/main" id="{7CBC11ED-7C71-F0A5-FE8E-4690E16B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7204" b="1"/>
          <a:stretch/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EC59-4A5F-CBAB-23B4-503714B8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950202" cy="4571436"/>
          </a:xfrm>
        </p:spPr>
        <p:txBody>
          <a:bodyPr>
            <a:normAutofit/>
          </a:bodyPr>
          <a:lstStyle/>
          <a:p>
            <a:r>
              <a:rPr lang="en-US" sz="2800" dirty="0"/>
              <a:t>CRQ’s—Document 2—Purpose, Point of View, Audience </a:t>
            </a:r>
          </a:p>
          <a:p>
            <a:r>
              <a:rPr lang="en-US" sz="2800" dirty="0"/>
              <a:t>Purpose—WHY </a:t>
            </a:r>
          </a:p>
          <a:p>
            <a:r>
              <a:rPr lang="en-US" sz="2800" dirty="0"/>
              <a:t>Point of View—WHERE is the person coming from?</a:t>
            </a:r>
          </a:p>
          <a:p>
            <a:r>
              <a:rPr lang="en-US" sz="2800" dirty="0"/>
              <a:t>Audience—WHO is the audience &amp; WHY are they effected </a:t>
            </a:r>
          </a:p>
        </p:txBody>
      </p:sp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3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8015104D-E25F-7270-1720-642CC71AF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76" y="774649"/>
            <a:ext cx="6836248" cy="5308701"/>
          </a:xfrm>
        </p:spPr>
      </p:pic>
    </p:spTree>
    <p:extLst>
      <p:ext uri="{BB962C8B-B14F-4D97-AF65-F5344CB8AC3E}">
        <p14:creationId xmlns:p14="http://schemas.microsoft.com/office/powerpoint/2010/main" val="168039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91F4-29EC-B649-DB50-FFDD47EA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Autofit/>
          </a:bodyPr>
          <a:lstStyle/>
          <a:p>
            <a:r>
              <a:rPr lang="en-US" sz="4800" dirty="0"/>
              <a:t>Global 10 Regents Exam</a:t>
            </a:r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D374119-2129-4781-ACAB-9C3618BD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lhg2-82019-examw.pdf - REGENTS EXAM IN GLOBAL HISTORY AND GEOGRAPHY II  GRADE 10 The University of the State of New York REGENTS HIGH SCHOOL |  Course Hero">
            <a:extLst>
              <a:ext uri="{FF2B5EF4-FFF2-40B4-BE49-F238E27FC236}">
                <a16:creationId xmlns:a16="http://schemas.microsoft.com/office/drawing/2014/main" id="{520BC42C-D270-5124-5DAD-1F2F96602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9508"/>
          <a:stretch/>
        </p:blipFill>
        <p:spPr bwMode="auto">
          <a:xfrm>
            <a:off x="1141857" y="1114868"/>
            <a:ext cx="2964561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D49B4B0-3C14-40B1-82E0-072A4678F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D7D96-8534-9C5F-9172-101FA4D97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453" y="2096064"/>
            <a:ext cx="7262622" cy="45142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CRQ’s—Part 3—Cause and Effect (ALWAYS!!!), Similarity or Difference, Turning Point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Cause &amp; Effect—Document one about _____ caused document two about ______.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Similarity </a:t>
            </a:r>
            <a:r>
              <a:rPr lang="en-US" sz="2400" b="1" u="sng" dirty="0"/>
              <a:t>OR</a:t>
            </a:r>
            <a:r>
              <a:rPr lang="en-US" sz="2400" dirty="0"/>
              <a:t> Difference—Document 1 is about __. Document 2 is about __. They’re both similar because of __.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Turning Point—Document 1 is about __. Document 2 is about __. The turning point is ____. </a:t>
            </a:r>
          </a:p>
        </p:txBody>
      </p:sp>
    </p:spTree>
    <p:extLst>
      <p:ext uri="{BB962C8B-B14F-4D97-AF65-F5344CB8AC3E}">
        <p14:creationId xmlns:p14="http://schemas.microsoft.com/office/powerpoint/2010/main" val="33830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uestionnaire with text&#10;&#10;Description automatically generated">
            <a:extLst>
              <a:ext uri="{FF2B5EF4-FFF2-40B4-BE49-F238E27FC236}">
                <a16:creationId xmlns:a16="http://schemas.microsoft.com/office/drawing/2014/main" id="{3C5FDE14-7EE3-865F-20EE-73389BF7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692822"/>
            <a:ext cx="10276720" cy="5472354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90239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86</TotalTime>
  <Words>532</Words>
  <Application>Microsoft Office PowerPoint</Application>
  <PresentationFormat>Widescreen</PresentationFormat>
  <Paragraphs>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Calibri</vt:lpstr>
      <vt:lpstr>Rockwell</vt:lpstr>
      <vt:lpstr>Damask</vt:lpstr>
      <vt:lpstr>Global 9—Global 10</vt:lpstr>
      <vt:lpstr>Global 10 Regents Exam</vt:lpstr>
      <vt:lpstr>Global 10 Regents Exam </vt:lpstr>
      <vt:lpstr>Global 10 Regents Exam</vt:lpstr>
      <vt:lpstr>PowerPoint Presentation</vt:lpstr>
      <vt:lpstr>Global 10 Regents Exam</vt:lpstr>
      <vt:lpstr>PowerPoint Presentation</vt:lpstr>
      <vt:lpstr>Global 10 Regents Exam</vt:lpstr>
      <vt:lpstr>PowerPoint Presentation</vt:lpstr>
      <vt:lpstr>PowerPoint Presentation</vt:lpstr>
      <vt:lpstr>PowerPoint Presentation</vt:lpstr>
      <vt:lpstr>Global 10 Regents Exam</vt:lpstr>
      <vt:lpstr>Content to remember!!!</vt:lpstr>
      <vt:lpstr>Absolute Monarchs</vt:lpstr>
      <vt:lpstr>Absolute Monarchs</vt:lpstr>
      <vt:lpstr>Absolute Monarchs</vt:lpstr>
      <vt:lpstr>How are Palace of Versailles &amp; St. Petersburg similar??</vt:lpstr>
      <vt:lpstr>European trade</vt:lpstr>
      <vt:lpstr>What is a valid conclusion based on the information shown on this map?</vt:lpstr>
      <vt:lpstr>Answer </vt:lpstr>
      <vt:lpstr>Japan</vt:lpstr>
      <vt:lpstr>What is the similarity between the edo castle in Japan &amp; Palace of Versailles in Japan? </vt:lpstr>
      <vt:lpstr>China</vt:lpstr>
      <vt:lpstr>Ottoman &amp; Mughal empires</vt:lpstr>
      <vt:lpstr>Ottoman &amp; Mughal Empires</vt:lpstr>
      <vt:lpstr>Ottoman &amp; Mughal Empires </vt:lpstr>
      <vt:lpstr>Ottoman &amp; Mughal empires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9—Global 10</dc:title>
  <dc:creator>Andrew Kruszka</dc:creator>
  <cp:lastModifiedBy>Andrew Kruszka</cp:lastModifiedBy>
  <cp:revision>1</cp:revision>
  <dcterms:created xsi:type="dcterms:W3CDTF">2023-08-15T19:28:40Z</dcterms:created>
  <dcterms:modified xsi:type="dcterms:W3CDTF">2023-08-16T18:37:36Z</dcterms:modified>
</cp:coreProperties>
</file>